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Default ContentType="image/jpeg" Extension="jpeg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x-wmf" Extension="wmf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wmf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60" r:id="rId5"/>
    <p:sldId id="262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88" d="100"/>
          <a:sy n="88" d="100"/>
        </p:scale>
        <p:origin x="-754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63A22-C2AB-4C39-988B-686E97503175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2FBD3-D187-4699-8744-35EF21034C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E0084-8FBC-403D-BC76-E860EFF3287B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ADE82-38C0-4972-BDD6-D8E2A28B50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E6086-B7DB-44CA-9B47-E210047716C3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6D8AE-24FF-4FA9-B145-743E599DBE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B140-F5C5-4300-978B-0DADF3C3E103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F77B6-6650-47F8-BE2A-EEA3354A0A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3485F-CDE7-4BC3-A567-6F54D5211CF1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670F5-D0A7-4FCD-9246-F45E808B5F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6FB60-1EE5-4A9D-9B36-3611E5062668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B6CDB-A7F2-4857-B7D4-310EB9DD17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461FA-21CF-4531-B80C-CF3EA01277D0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315D0-E0D2-471C-A134-B7EE70ECC5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C791A-3528-450D-B25E-128CA0CEEF0F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15B8F-5F4C-4348-A806-45E451BEA6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E7837-8E93-49E2-8961-08473BE6A8E4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70C31-1AF6-497B-86EE-0850760D5B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5F7A2-DAF6-4F22-A371-E725AA315AED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F3158-EF3E-4664-9F17-ACF02B8198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7DEA3-AEE6-4CFB-BF45-255528D4A298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87A09-6EC6-42CB-85FA-024AA533FA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C342DB-9311-41C0-B703-111E2B1EAC7B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A71DC95-04AC-4DF4-959A-C49194AEC9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5" r:id="rId2"/>
    <p:sldLayoutId id="2147483877" r:id="rId3"/>
    <p:sldLayoutId id="2147483874" r:id="rId4"/>
    <p:sldLayoutId id="2147483873" r:id="rId5"/>
    <p:sldLayoutId id="2147483872" r:id="rId6"/>
    <p:sldLayoutId id="2147483878" r:id="rId7"/>
    <p:sldLayoutId id="2147483879" r:id="rId8"/>
    <p:sldLayoutId id="2147483880" r:id="rId9"/>
    <p:sldLayoutId id="2147483871" r:id="rId10"/>
    <p:sldLayoutId id="214748388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ctrTitle"/>
          </p:nvPr>
        </p:nvSpPr>
        <p:spPr>
          <a:xfrm>
            <a:off x="755650" y="1052513"/>
            <a:ext cx="7543800" cy="2593975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tx1"/>
                </a:solidFill>
              </a:rPr>
              <a:t>Бюджет для граждан </a:t>
            </a:r>
            <a:r>
              <a:rPr lang="ru-RU" smtClean="0">
                <a:solidFill>
                  <a:schemeClr val="tx1"/>
                </a:solidFill>
                <a:latin typeface="Arial" charset="0"/>
              </a:rPr>
              <a:t/>
            </a:r>
            <a:br>
              <a:rPr lang="ru-RU" smtClean="0">
                <a:solidFill>
                  <a:schemeClr val="tx1"/>
                </a:solidFill>
                <a:latin typeface="Arial" charset="0"/>
              </a:rPr>
            </a:br>
            <a:r>
              <a:rPr lang="ru-RU" smtClean="0">
                <a:solidFill>
                  <a:schemeClr val="tx1"/>
                </a:solidFill>
                <a:latin typeface="Arial" charset="0"/>
              </a:rPr>
              <a:t>2018</a:t>
            </a:r>
            <a:r>
              <a:rPr lang="ru-RU" smtClean="0">
                <a:solidFill>
                  <a:schemeClr val="tx1"/>
                </a:solidFill>
              </a:rPr>
              <a:t> год</a:t>
            </a:r>
          </a:p>
        </p:txBody>
      </p:sp>
      <p:sp>
        <p:nvSpPr>
          <p:cNvPr id="1331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3573463"/>
            <a:ext cx="6400800" cy="1473200"/>
          </a:xfrm>
        </p:spPr>
        <p:txBody>
          <a:bodyPr/>
          <a:lstStyle/>
          <a:p>
            <a:pPr eaLnBrk="1" hangingPunct="1"/>
            <a:r>
              <a:rPr lang="ru-RU" sz="3600" smtClean="0">
                <a:solidFill>
                  <a:schemeClr val="tx1"/>
                </a:solidFill>
              </a:rPr>
              <a:t>Придорожное сельское поселение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рямоугольник 1"/>
          <p:cNvSpPr>
            <a:spLocks noChangeArrowheads="1"/>
          </p:cNvSpPr>
          <p:nvPr/>
        </p:nvSpPr>
        <p:spPr bwMode="auto">
          <a:xfrm>
            <a:off x="900113" y="620713"/>
            <a:ext cx="6840537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Candara" pitchFamily="34" charset="0"/>
              </a:rPr>
              <a:t>Подготовлен на основе требований Бюджетного Кодекса Российской  Федерации, решения Совета Придорожного сельского поселения Каневского района «О бюджетном процессе в Придорожном сельском поселении Каневского района», иных законодательных,  нормативных правовых актов Российской Федерации, Краснодарского края и Совета Придорожного сельского поселения Каневского района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/>
          </p:nvPr>
        </p:nvSpPr>
        <p:spPr>
          <a:xfrm>
            <a:off x="2555875" y="115888"/>
            <a:ext cx="3960813" cy="566737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tx1"/>
                </a:solidFill>
              </a:rPr>
              <a:t>Доходная часть бюджета</a:t>
            </a:r>
          </a:p>
        </p:txBody>
      </p:sp>
      <p:sp>
        <p:nvSpPr>
          <p:cNvPr id="1536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825" y="692150"/>
            <a:ext cx="8137525" cy="5761038"/>
          </a:xfrm>
        </p:spPr>
        <p:txBody>
          <a:bodyPr/>
          <a:lstStyle/>
          <a:p>
            <a:pPr eaLnBrk="1" hangingPunct="1"/>
            <a:r>
              <a:rPr lang="ru-RU" sz="1600" smtClean="0">
                <a:solidFill>
                  <a:schemeClr val="tx1"/>
                </a:solidFill>
                <a:latin typeface="Times New Roman" pitchFamily="18" charset="0"/>
              </a:rPr>
              <a:t>По данным Управления Федерального казначейства по Краснодарскому краю за 2018 год администрировало доходы местного бюджета на общую сумму 16 998,9 тыс.рублей, а именно:</a:t>
            </a:r>
          </a:p>
          <a:p>
            <a:pPr eaLnBrk="1" hangingPunct="1"/>
            <a:r>
              <a:rPr lang="ru-RU" sz="1600" b="1" smtClean="0">
                <a:solidFill>
                  <a:schemeClr val="tx1"/>
                </a:solidFill>
                <a:latin typeface="Times New Roman" pitchFamily="18" charset="0"/>
              </a:rPr>
              <a:t>- налоговые и неналоговые доходы 6 032,1 тыс.рублей</a:t>
            </a:r>
            <a:r>
              <a:rPr lang="ru-RU" sz="1600" smtClean="0">
                <a:solidFill>
                  <a:schemeClr val="tx1"/>
                </a:solidFill>
                <a:latin typeface="Times New Roman" pitchFamily="18" charset="0"/>
              </a:rPr>
              <a:t>, в том числе:</a:t>
            </a:r>
          </a:p>
          <a:p>
            <a:pPr eaLnBrk="1" hangingPunct="1"/>
            <a:r>
              <a:rPr lang="ru-RU" sz="1600" smtClean="0">
                <a:solidFill>
                  <a:schemeClr val="tx1"/>
                </a:solidFill>
                <a:latin typeface="Times New Roman" pitchFamily="18" charset="0"/>
              </a:rPr>
              <a:t>         - налог на доходы физических лиц – 1 263,4 тыс.рублей;</a:t>
            </a:r>
          </a:p>
          <a:p>
            <a:pPr eaLnBrk="1" hangingPunct="1"/>
            <a:r>
              <a:rPr lang="ru-RU" sz="1600" smtClean="0">
                <a:solidFill>
                  <a:schemeClr val="tx1"/>
                </a:solidFill>
                <a:latin typeface="Times New Roman" pitchFamily="18" charset="0"/>
              </a:rPr>
              <a:t>         - доходы от уплаты акцизов – 1 641,4 тыс.рублей;</a:t>
            </a:r>
          </a:p>
          <a:p>
            <a:pPr eaLnBrk="1" hangingPunct="1"/>
            <a:r>
              <a:rPr lang="ru-RU" sz="1600" smtClean="0">
                <a:solidFill>
                  <a:schemeClr val="tx1"/>
                </a:solidFill>
                <a:latin typeface="Times New Roman" pitchFamily="18" charset="0"/>
              </a:rPr>
              <a:t>         - единый сельскохозяйственный налог – 260,0 тыс.рублей;</a:t>
            </a:r>
          </a:p>
          <a:p>
            <a:pPr eaLnBrk="1" hangingPunct="1"/>
            <a:r>
              <a:rPr lang="ru-RU" sz="1600" smtClean="0">
                <a:solidFill>
                  <a:schemeClr val="tx1"/>
                </a:solidFill>
                <a:latin typeface="Times New Roman" pitchFamily="18" charset="0"/>
              </a:rPr>
              <a:t>         - налог на имущество физических лиц – 224,8 тыс.рублей;</a:t>
            </a:r>
          </a:p>
          <a:p>
            <a:pPr eaLnBrk="1" hangingPunct="1"/>
            <a:r>
              <a:rPr lang="ru-RU" sz="1600" smtClean="0">
                <a:solidFill>
                  <a:schemeClr val="tx1"/>
                </a:solidFill>
                <a:latin typeface="Times New Roman" pitchFamily="18" charset="0"/>
              </a:rPr>
              <a:t>         - земельный налог – 2 473,2 тыс.рублей;</a:t>
            </a:r>
          </a:p>
          <a:p>
            <a:pPr eaLnBrk="1" hangingPunct="1"/>
            <a:r>
              <a:rPr lang="ru-RU" sz="1600" smtClean="0">
                <a:solidFill>
                  <a:schemeClr val="tx1"/>
                </a:solidFill>
                <a:latin typeface="Times New Roman" pitchFamily="18" charset="0"/>
              </a:rPr>
              <a:t>         - денежные взыскания и штрафы – 77,8 тыс.рублей;</a:t>
            </a:r>
          </a:p>
          <a:p>
            <a:pPr eaLnBrk="1" hangingPunct="1"/>
            <a:r>
              <a:rPr lang="ru-RU" sz="1600" smtClean="0">
                <a:solidFill>
                  <a:schemeClr val="tx1"/>
                </a:solidFill>
                <a:latin typeface="Times New Roman" pitchFamily="18" charset="0"/>
              </a:rPr>
              <a:t>         - прочие поступления от использования имущества – 91,5 тыс.рублей;</a:t>
            </a:r>
          </a:p>
          <a:p>
            <a:pPr eaLnBrk="1" hangingPunct="1"/>
            <a:r>
              <a:rPr lang="ru-RU" sz="1600" smtClean="0">
                <a:solidFill>
                  <a:schemeClr val="tx1"/>
                </a:solidFill>
                <a:latin typeface="Times New Roman" pitchFamily="18" charset="0"/>
              </a:rPr>
              <a:t> - </a:t>
            </a:r>
            <a:r>
              <a:rPr lang="ru-RU" sz="1600" b="1" smtClean="0">
                <a:solidFill>
                  <a:schemeClr val="tx1"/>
                </a:solidFill>
                <a:latin typeface="Times New Roman" pitchFamily="18" charset="0"/>
              </a:rPr>
              <a:t>безвозмездные поступления 10 966,8 тыс.рублей</a:t>
            </a:r>
            <a:r>
              <a:rPr lang="ru-RU" sz="1600" smtClean="0">
                <a:solidFill>
                  <a:schemeClr val="tx1"/>
                </a:solidFill>
                <a:latin typeface="Times New Roman" pitchFamily="18" charset="0"/>
              </a:rPr>
              <a:t>, в том числе:</a:t>
            </a:r>
          </a:p>
          <a:p>
            <a:pPr eaLnBrk="1" hangingPunct="1"/>
            <a:r>
              <a:rPr lang="ru-RU" sz="1600" smtClean="0">
                <a:solidFill>
                  <a:schemeClr val="tx1"/>
                </a:solidFill>
                <a:latin typeface="Times New Roman" pitchFamily="18" charset="0"/>
              </a:rPr>
              <a:t>         - дотации на выравнивание бюджетной обеспеченности - 4 269,7 тыс.рублей;</a:t>
            </a:r>
          </a:p>
          <a:p>
            <a:pPr eaLnBrk="1" hangingPunct="1"/>
            <a:r>
              <a:rPr lang="ru-RU" sz="1600" smtClean="0">
                <a:solidFill>
                  <a:schemeClr val="tx1"/>
                </a:solidFill>
                <a:latin typeface="Times New Roman" pitchFamily="18" charset="0"/>
              </a:rPr>
              <a:t>- прочие субсидии бюджетам сельских поселений 6 479,1 тыс.рублей;</a:t>
            </a:r>
          </a:p>
          <a:p>
            <a:pPr eaLnBrk="1" hangingPunct="1"/>
            <a:r>
              <a:rPr lang="ru-RU" sz="1600" smtClean="0">
                <a:solidFill>
                  <a:schemeClr val="tx1"/>
                </a:solidFill>
                <a:latin typeface="Times New Roman" pitchFamily="18" charset="0"/>
              </a:rPr>
              <a:t>         - субвенции бюджетам сельских поселений на выполнение передаваемых полномочий субъектов Российской Федерации 3,80 тыс.рублей;</a:t>
            </a:r>
          </a:p>
          <a:p>
            <a:pPr eaLnBrk="1" hangingPunct="1"/>
            <a:r>
              <a:rPr lang="ru-RU" sz="1600" smtClean="0">
                <a:solidFill>
                  <a:schemeClr val="tx1"/>
                </a:solidFill>
                <a:latin typeface="Times New Roman" pitchFamily="18" charset="0"/>
              </a:rPr>
              <a:t>          - субвенции бюджетам сельских поселений на осуществление первичного воинского учета на территориях, где отсутствуют военные комиссариаты 201,1 тыс.рублей;</a:t>
            </a:r>
          </a:p>
          <a:p>
            <a:pPr eaLnBrk="1" hangingPunct="1"/>
            <a:r>
              <a:rPr lang="ru-RU" sz="1600" smtClean="0">
                <a:solidFill>
                  <a:schemeClr val="tx1"/>
                </a:solidFill>
                <a:latin typeface="Times New Roman" pitchFamily="18" charset="0"/>
              </a:rPr>
              <a:t>          - иные межбюджетные трансферты 13,2 тыс.рублей.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Прямоугольник 1"/>
          <p:cNvSpPr>
            <a:spLocks noChangeArrowheads="1"/>
          </p:cNvSpPr>
          <p:nvPr/>
        </p:nvSpPr>
        <p:spPr bwMode="auto">
          <a:xfrm>
            <a:off x="900113" y="260350"/>
            <a:ext cx="6985000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</a:rPr>
              <a:t>Расходная часть бюджета</a:t>
            </a:r>
          </a:p>
          <a:p>
            <a:endParaRPr lang="ru-RU">
              <a:latin typeface="Times New Roman" pitchFamily="18" charset="0"/>
            </a:endParaRPr>
          </a:p>
          <a:p>
            <a:r>
              <a:rPr lang="ru-RU">
                <a:latin typeface="Times New Roman" pitchFamily="18" charset="0"/>
              </a:rPr>
              <a:t>         </a:t>
            </a:r>
            <a:r>
              <a:rPr lang="ru-RU" sz="1600">
                <a:latin typeface="Times New Roman" pitchFamily="18" charset="0"/>
              </a:rPr>
              <a:t>Фактическое исполнение и общие кассовые расходы бюджетных ассигнований за 2018 год по муниципальному образованию Придорожного сельского поселения Каневского района составили 17 920,0 тыс.рублей. Расходы были осуществлены по следующим разделам бюджетной классификации:</a:t>
            </a:r>
          </a:p>
          <a:p>
            <a:r>
              <a:rPr lang="ru-RU" sz="1600">
                <a:latin typeface="Times New Roman" pitchFamily="18" charset="0"/>
              </a:rPr>
              <a:t>- 0100 «Общегосударственные вопросы» - 4 736,2 тыс.рублей;</a:t>
            </a:r>
          </a:p>
          <a:p>
            <a:r>
              <a:rPr lang="ru-RU" sz="1600">
                <a:latin typeface="Times New Roman" pitchFamily="18" charset="0"/>
              </a:rPr>
              <a:t>- 0200 «Национальная оборона» - 201,1 тыс.рублей;</a:t>
            </a:r>
          </a:p>
          <a:p>
            <a:r>
              <a:rPr lang="ru-RU" sz="1600">
                <a:latin typeface="Times New Roman" pitchFamily="18" charset="0"/>
              </a:rPr>
              <a:t>- 0400 «Национальная экономика» - 5 194,3 тыс.рублей;</a:t>
            </a:r>
          </a:p>
          <a:p>
            <a:r>
              <a:rPr lang="ru-RU" sz="1600">
                <a:latin typeface="Times New Roman" pitchFamily="18" charset="0"/>
              </a:rPr>
              <a:t>- 0500 «ЖКХ» - 608,6 тыс.рублей;</a:t>
            </a:r>
          </a:p>
          <a:p>
            <a:r>
              <a:rPr lang="ru-RU" sz="1600">
                <a:latin typeface="Times New Roman" pitchFamily="18" charset="0"/>
              </a:rPr>
              <a:t>- 0800 «Культура и кинематография» - 6 913,1 тыс.рублей;</a:t>
            </a:r>
          </a:p>
          <a:p>
            <a:r>
              <a:rPr lang="ru-RU" sz="1600">
                <a:latin typeface="Times New Roman" pitchFamily="18" charset="0"/>
              </a:rPr>
              <a:t>- 1000 «Социальная политика» - 146,2 тыс.рублей;</a:t>
            </a:r>
          </a:p>
          <a:p>
            <a:r>
              <a:rPr lang="ru-RU" sz="1600">
                <a:latin typeface="Times New Roman" pitchFamily="18" charset="0"/>
              </a:rPr>
              <a:t>- 1100 «Физическая культура и спорт» - 119,0 тыс.рублей;</a:t>
            </a:r>
          </a:p>
          <a:p>
            <a:r>
              <a:rPr lang="ru-RU" sz="1600">
                <a:latin typeface="Times New Roman" pitchFamily="18" charset="0"/>
              </a:rPr>
              <a:t>- 1300 «Обслуживание государственного и муниципального долга» - 1,5 тыс.рублей.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рямоугольник 1"/>
          <p:cNvSpPr>
            <a:spLocks noChangeArrowheads="1"/>
          </p:cNvSpPr>
          <p:nvPr/>
        </p:nvSpPr>
        <p:spPr bwMode="auto">
          <a:xfrm>
            <a:off x="395288" y="125413"/>
            <a:ext cx="7777162" cy="574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</a:rPr>
              <a:t>В 2018 году были приняты следующие целевые программы: </a:t>
            </a:r>
          </a:p>
          <a:p>
            <a:r>
              <a:rPr lang="ru-RU" sz="1600">
                <a:latin typeface="Times New Roman" pitchFamily="18" charset="0"/>
              </a:rPr>
              <a:t>	1. Муниципальная программа «Развитие деятельности органов местного самоуправления и гражданского общества Придорожного сельского поселения» - 1 178,7 тыс.рублей;</a:t>
            </a:r>
          </a:p>
          <a:p>
            <a:r>
              <a:rPr lang="ru-RU" sz="1600">
                <a:latin typeface="Times New Roman" pitchFamily="18" charset="0"/>
              </a:rPr>
              <a:t>	2. Муниципальная программа «Развитие и содержание дорожного хозяйства в Придорожном сельском поселении Каневского района» - 5 125,3 тыс.рублей;</a:t>
            </a:r>
          </a:p>
          <a:p>
            <a:r>
              <a:rPr lang="ru-RU" sz="1600">
                <a:latin typeface="Times New Roman" pitchFamily="18" charset="0"/>
              </a:rPr>
              <a:t>	3. Муниципальная программа «Комплексное и устойчивое развитие Придорожного сельского поселения Каневского района в сфере строительства и архитектуры» - 67,1 тыс.рублей;</a:t>
            </a:r>
          </a:p>
          <a:p>
            <a:r>
              <a:rPr lang="ru-RU" sz="1600">
                <a:latin typeface="Times New Roman" pitchFamily="18" charset="0"/>
              </a:rPr>
              <a:t>	4. Муниципальная программа «Развитие коммунального хозяйства на территории Придорожного сельского поселения» - 142,1 тыс.рублей;</a:t>
            </a:r>
          </a:p>
          <a:p>
            <a:r>
              <a:rPr lang="ru-RU" sz="1600">
                <a:latin typeface="Times New Roman" pitchFamily="18" charset="0"/>
              </a:rPr>
              <a:t>	5. Муниципальная программа «Развитие благоустройства на территории Придорожного сельского поселения Каневского района» - 466,5 тыс.рублей;</a:t>
            </a:r>
          </a:p>
          <a:p>
            <a:r>
              <a:rPr lang="ru-RU" sz="1600">
                <a:latin typeface="Times New Roman" pitchFamily="18" charset="0"/>
              </a:rPr>
              <a:t>	6. Муниципальная программа «Развитие культуры и кинематографии в Придорожном сельском поселении Каневского района» - 6 142,5 тыс.рублей;</a:t>
            </a:r>
          </a:p>
          <a:p>
            <a:r>
              <a:rPr lang="ru-RU" sz="1600">
                <a:latin typeface="Times New Roman" pitchFamily="18" charset="0"/>
              </a:rPr>
              <a:t>	7. Муниципальная программа «Развитие библиотечной системы в Придорожном сельском поселении Каневского района» - 770,6 тыс.рублей;</a:t>
            </a:r>
          </a:p>
          <a:p>
            <a:r>
              <a:rPr lang="ru-RU" sz="1600">
                <a:latin typeface="Times New Roman" pitchFamily="18" charset="0"/>
              </a:rPr>
              <a:t>	8. Муниципальная программа «Развитие физической культуры и спорта» - 119,0 тыс.рублей.</a:t>
            </a:r>
          </a:p>
          <a:p>
            <a:r>
              <a:rPr lang="ru-RU" sz="1600">
                <a:latin typeface="Times New Roman" pitchFamily="18" charset="0"/>
              </a:rPr>
              <a:t>                  9. Муниципальная программа «Развитие сельского хозяйства» - 1,8 тыс.рублей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1"/>
          <p:cNvSpPr>
            <a:spLocks noChangeArrowheads="1"/>
          </p:cNvSpPr>
          <p:nvPr/>
        </p:nvSpPr>
        <p:spPr bwMode="auto">
          <a:xfrm>
            <a:off x="250825" y="404813"/>
            <a:ext cx="7993063" cy="583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</a:rPr>
              <a:t>Основные приоритеты бюджетных расходов на 2018 год сохраняются и соответствуют решению задач социальной направленности, в первую очередь в сфере культуры, физической культуры и спорта, молодежной политики и благоустройства территории поселения.</a:t>
            </a:r>
          </a:p>
          <a:p>
            <a:r>
              <a:rPr lang="ru-RU" sz="1400">
                <a:latin typeface="Times New Roman" pitchFamily="18" charset="0"/>
              </a:rPr>
              <a:t>Администрацией сельского поселения большое внимание уделяется благоустройству сельского поселения.</a:t>
            </a:r>
          </a:p>
          <a:p>
            <a:r>
              <a:rPr lang="ru-RU" sz="1400">
                <a:latin typeface="Times New Roman" pitchFamily="18" charset="0"/>
              </a:rPr>
              <a:t>В соответствии с ведомственной целевой программой «Капитальный ремонт и ремонт автомобильных дорог местного значения Краснодарского края», в 2018 году были проведены работы Основной целью подпрограммы является повышение транспортно-эксплуатационного состояния сети автомобильных дорог местного значения Придорожного сельского поселения и создание условий для комфортного проживания граждан, в целях развития уличного освещения лежит удовлетворение населения в таких сферах как оптимизация качественного освещения, создание новых точек освещение, безопасность в ночное время. Для достижения поставленной цели необходимо решение следующих задач: выполнение мероприятий по капитальному ремонту и ремонту автомобильных дорог местного значения в границе населенных пунктов. Выполнен Ремонт ул.Казачьей от ул.Вокзальной до ПК4 в ст-це Придорожной. А так же  производится: грейдирование дорог, расчистка автомобильных дорог от снежных заносов, прочистка водосливных каналов и очистка обочин от мусора, спиливание и обрезка деревьев и веток на обочинах дорог, установка дорожных знаков, мойка и чистка знаков, отсыпка пескосолянной смеси. приобретение дорожных знаков. закупка дорожной краски, ГПС, щебня, отсева, песка,  трубы металлической. Устойчивое функционирование автомобильных дорог местного значения, повышение их транспортно-эксплуатационного состояния является гарантией социально-экономического развития, улучшает доступ населения к объектам социальной инфраструктуры, позволяет добиться конечной цели – повышения стандартов качества жизни. </a:t>
            </a:r>
          </a:p>
          <a:p>
            <a:endParaRPr lang="ru-RU" sz="1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1"/>
          <p:cNvSpPr>
            <a:spLocks noChangeArrowheads="1"/>
          </p:cNvSpPr>
          <p:nvPr/>
        </p:nvSpPr>
        <p:spPr bwMode="auto">
          <a:xfrm>
            <a:off x="123825" y="333375"/>
            <a:ext cx="8208963" cy="476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. </a:t>
            </a:r>
            <a:r>
              <a:rPr lang="ru-RU" sz="1600">
                <a:latin typeface="Times New Roman" pitchFamily="18" charset="0"/>
              </a:rPr>
              <a:t>Территория Придорожного сельского поселения Каневского района постоянно преображается в лучшую сторону  за счет постоянного обновление зеленых насаждений, которые также нуждаются в должном уровне ухода. В целях развития озеленение лежит удовлетворение населения в таких сферах как борьба с сорной и карантинной растительностью на землях общего пользования, высадка декоративных растений в соответствующих местах, клумбах, аллеях, и.т.д. В течение 2018 года производились работы по покосу сорной растительности, озеленение территории парка, корчевка пней. На эти виды работ израсходовано денежных средств в сумме 8,2 тыс. рублей. </a:t>
            </a:r>
          </a:p>
          <a:p>
            <a:r>
              <a:rPr lang="ru-RU" sz="1600">
                <a:latin typeface="Times New Roman" pitchFamily="18" charset="0"/>
              </a:rPr>
              <a:t>Основной целью подпрограммы является обеспечение устойчивого территориального развития Придорожного сельского поселения посредством совершенствования инженерной инфраструктуры, создание комфортных условий для жизнеобеспечения населения Придорожного сельского поселения необходимым количеством качественной питьевой воды - повышение качества водоснабжения населения, ремонт водопроводной сети.</a:t>
            </a:r>
          </a:p>
          <a:p>
            <a:r>
              <a:rPr lang="ru-RU" sz="1600">
                <a:latin typeface="Times New Roman" pitchFamily="18" charset="0"/>
              </a:rPr>
              <a:t>Основная цель: выполнение мероприятий по развитию водоснабжения на территории Придорожного сельского поселения Каневского района.</a:t>
            </a:r>
          </a:p>
          <a:p>
            <a:r>
              <a:rPr lang="ru-RU" sz="1600">
                <a:latin typeface="Times New Roman" pitchFamily="18" charset="0"/>
              </a:rPr>
              <a:t>         В 2018 году выделено средств в сумме 142,2 тыс. рублей использовано 142,1 тыс. рублей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277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32772" name="Picture 4" descr="IMG_20180827_1601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88913"/>
            <a:ext cx="8713788" cy="655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3795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333375"/>
            <a:ext cx="8207375" cy="6048375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33797" name="Picture 5" descr="IMG-20180820-WA00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60350"/>
            <a:ext cx="8569325" cy="6181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337</TotalTime>
  <Words>770</Words>
  <Application>Microsoft Office PowerPoint</Application>
  <PresentationFormat>Экран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9</vt:i4>
      </vt:variant>
    </vt:vector>
  </HeadingPairs>
  <TitlesOfParts>
    <vt:vector size="21" baseType="lpstr">
      <vt:lpstr>Arial</vt:lpstr>
      <vt:lpstr>Candara</vt:lpstr>
      <vt:lpstr>Symbol</vt:lpstr>
      <vt:lpstr>Calibri</vt:lpstr>
      <vt:lpstr>Times New Roman</vt:lpstr>
      <vt:lpstr>Волна</vt:lpstr>
      <vt:lpstr>Волна</vt:lpstr>
      <vt:lpstr>Волна</vt:lpstr>
      <vt:lpstr>Волна</vt:lpstr>
      <vt:lpstr>Волна</vt:lpstr>
      <vt:lpstr>Волна</vt:lpstr>
      <vt:lpstr>Волна</vt:lpstr>
      <vt:lpstr>Бюджет для граждан  2018 год</vt:lpstr>
      <vt:lpstr>Слайд 2</vt:lpstr>
      <vt:lpstr>Доходная часть бюджета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 2017 год</dc:title>
  <cp:lastModifiedBy>Пользователь</cp:lastModifiedBy>
  <cp:revision>13</cp:revision>
  <dcterms:modified xsi:type="dcterms:W3CDTF">2020-10-30T06:50:47Z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354522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