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64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6" r:id="rId10"/>
    <p:sldId id="264" r:id="rId11"/>
    <p:sldId id="265" r:id="rId12"/>
    <p:sldId id="267" r:id="rId13"/>
    <p:sldId id="268" r:id="rId14"/>
    <p:sldId id="269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671" autoAdjust="0"/>
  </p:normalViewPr>
  <p:slideViewPr>
    <p:cSldViewPr>
      <p:cViewPr varScale="1">
        <p:scale>
          <a:sx n="70" d="100"/>
          <a:sy n="70" d="100"/>
        </p:scale>
        <p:origin x="-1386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21.11.2018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21.11.2018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21.11.2018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21.11.2018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21.11.2018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21.11.2018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21.11.2018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21.11.2018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21.11.2018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21.11.2018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21.11.2018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21.11.2018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3" r:id="rId9"/>
    <p:sldLayoutId id="2147483874" r:id="rId10"/>
    <p:sldLayoutId id="214748387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1">
                <a:tint val="90000"/>
              </a:schemeClr>
            </a:gs>
            <a:gs pos="75000">
              <a:schemeClr val="bg1">
                <a:shade val="100000"/>
                <a:satMod val="115000"/>
              </a:schemeClr>
            </a:gs>
            <a:gs pos="100000">
              <a:schemeClr val="bg1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5576" y="1052736"/>
            <a:ext cx="7543800" cy="2593975"/>
          </a:xfrm>
        </p:spPr>
        <p:txBody>
          <a:bodyPr/>
          <a:lstStyle/>
          <a:p>
            <a:r>
              <a:rPr lang="ru-RU" dirty="0" smtClean="0">
                <a:solidFill>
                  <a:schemeClr val="tx1"/>
                </a:solidFill>
              </a:rPr>
              <a:t>Бюджет для граждан 2017 год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Autofit/>
          </a:bodyPr>
          <a:lstStyle/>
          <a:p>
            <a:r>
              <a:rPr lang="ru-RU" sz="3600" dirty="0" smtClean="0">
                <a:solidFill>
                  <a:schemeClr val="tx1"/>
                </a:solidFill>
              </a:rPr>
              <a:t>Придорожное сельское поселение</a:t>
            </a:r>
            <a:endParaRPr lang="ru-RU" sz="36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4962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404664"/>
            <a:ext cx="7992888" cy="6186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Основные приоритеты бюджетных расходов на 2018 год сохраняются и соответствуют решению задач социальной направленности, в первую очередь в сфере культуры, физической культуры и спорта, молодежной политики и благоустройства территории поселения</a:t>
            </a:r>
            <a:r>
              <a:rPr lang="ru-RU" dirty="0" smtClean="0"/>
              <a:t>.</a:t>
            </a:r>
            <a:endParaRPr lang="ru-RU" dirty="0"/>
          </a:p>
          <a:p>
            <a:r>
              <a:rPr lang="ru-RU" dirty="0"/>
              <a:t>Администрацией сельского поселения большое внимание уделяется благоустройству сельского поселения</a:t>
            </a:r>
            <a:r>
              <a:rPr lang="ru-RU" dirty="0" smtClean="0"/>
              <a:t>.</a:t>
            </a:r>
            <a:endParaRPr lang="ru-RU" dirty="0"/>
          </a:p>
          <a:p>
            <a:r>
              <a:rPr lang="ru-RU" dirty="0"/>
              <a:t>В соответствии с ведомственной целевой программой «Капитальный ремонт и ремонт автомобильных дорог местного значения Краснодарского края», в 2017 году были проведены работы по капитальному ремонту дорожного покрытия в станице Придорожной по улице Кооперативной протяжённостью 420 метров. Из бюджета поселения было выделено 83 тысячи 400 рублей, из краевого бюджета – 1 миллион 659 тысяч рублей</a:t>
            </a:r>
            <a:r>
              <a:rPr lang="ru-RU" dirty="0" smtClean="0"/>
              <a:t>.</a:t>
            </a:r>
          </a:p>
          <a:p>
            <a:r>
              <a:rPr lang="ru-RU" dirty="0"/>
              <a:t>Проведены работы по подсыпке ГПС ул. Партизанской, ул. Мостовской, ул. Кооперативной, ул. Красной, ул. Коммунаров, </a:t>
            </a:r>
            <a:r>
              <a:rPr lang="ru-RU" dirty="0" err="1"/>
              <a:t>ул.Колхозной</a:t>
            </a:r>
            <a:r>
              <a:rPr lang="ru-RU" dirty="0"/>
              <a:t> на сумму 99 тысяч рублей.</a:t>
            </a:r>
          </a:p>
          <a:p>
            <a:r>
              <a:rPr lang="ru-RU" dirty="0"/>
              <a:t>Ямочный ремонт </a:t>
            </a:r>
            <a:r>
              <a:rPr lang="ru-RU" dirty="0" err="1"/>
              <a:t>асфальто</a:t>
            </a:r>
            <a:r>
              <a:rPr lang="ru-RU" dirty="0"/>
              <a:t> - бетонной смесью по ул. Коммунаров на сумму 25 тысяч рублей</a:t>
            </a:r>
            <a:r>
              <a:rPr lang="ru-RU" dirty="0" smtClean="0"/>
              <a:t>.</a:t>
            </a:r>
          </a:p>
          <a:p>
            <a:r>
              <a:rPr lang="ru-RU" dirty="0"/>
              <a:t>Произведена замена уличных фонарей в ст. Придорожной по ул. Кооперативной, ул. Колхозной, ул. Вокзальной на сумму 93 тысячи 900 рублей.</a:t>
            </a:r>
          </a:p>
          <a:p>
            <a:r>
              <a:rPr lang="ru-RU" dirty="0"/>
              <a:t>Произведена замена водопроводных сетей в ст. Придорожной по ул.</a:t>
            </a:r>
          </a:p>
          <a:p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865102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3099" y="332656"/>
            <a:ext cx="8208912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Произведена </a:t>
            </a:r>
            <a:r>
              <a:rPr lang="ru-RU" dirty="0"/>
              <a:t>замена уличных фонарей в ст. Придорожной по ул. Кооперативной, ул. Колхозной, ул. Вокзальной на сумму 93 тысячи 900 рублей.</a:t>
            </a:r>
          </a:p>
          <a:p>
            <a:r>
              <a:rPr lang="ru-RU" dirty="0"/>
              <a:t>Произведена замена водопроводных сетей в ст. Придорожной по ул. Партизанской протяжённостью 600 метров на сумму 107 тысяч 460 рублей.</a:t>
            </a:r>
          </a:p>
          <a:p>
            <a:r>
              <a:rPr lang="ru-RU" dirty="0"/>
              <a:t>В 2017 году в пос. Партизанском проведена работа по благоустройству:</a:t>
            </a:r>
          </a:p>
          <a:p>
            <a:r>
              <a:rPr lang="ru-RU" dirty="0"/>
              <a:t>- ямочный ремонт дороги </a:t>
            </a:r>
            <a:r>
              <a:rPr lang="ru-RU" dirty="0" err="1"/>
              <a:t>асфальто</a:t>
            </a:r>
            <a:r>
              <a:rPr lang="ru-RU" dirty="0"/>
              <a:t> - бетонной смесью по ул. Северной и </a:t>
            </a:r>
            <a:r>
              <a:rPr lang="ru-RU" dirty="0" err="1"/>
              <a:t>ул.Садовой</a:t>
            </a:r>
            <a:r>
              <a:rPr lang="ru-RU" dirty="0"/>
              <a:t> на сумму 64 тысячи рублей;</a:t>
            </a:r>
          </a:p>
          <a:p>
            <a:r>
              <a:rPr lang="ru-RU" dirty="0"/>
              <a:t>- косметический ремонт детской, спортивной площадки ул. Центральной;</a:t>
            </a:r>
          </a:p>
          <a:p>
            <a:r>
              <a:rPr lang="ru-RU" dirty="0"/>
              <a:t>- косметический ремонт памятников погибшим воинам и партизанам, погибшим в годы ВОВ 1941-1945 пос. Партизанский;</a:t>
            </a:r>
          </a:p>
          <a:p>
            <a:r>
              <a:rPr lang="ru-RU" dirty="0"/>
              <a:t>-произведена установка артезианского насоса на </a:t>
            </a:r>
            <a:r>
              <a:rPr lang="ru-RU" dirty="0" err="1"/>
              <a:t>артскважине</a:t>
            </a:r>
            <a:r>
              <a:rPr lang="ru-RU" dirty="0"/>
              <a:t> в пос. Партизанском в сумме 73 тысячи 800 рублей;</a:t>
            </a:r>
          </a:p>
          <a:p>
            <a:r>
              <a:rPr lang="ru-RU" dirty="0"/>
              <a:t>-ремонт водопровода с установкой водомерного узла в МБУК СДК пос. Партизанский на сумму 45 тысяч рублей;</a:t>
            </a:r>
          </a:p>
        </p:txBody>
      </p:sp>
    </p:spTree>
    <p:extLst>
      <p:ext uri="{BB962C8B-B14F-4D97-AF65-F5344CB8AC3E}">
        <p14:creationId xmlns:p14="http://schemas.microsoft.com/office/powerpoint/2010/main" val="1970023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9500" y="812800"/>
            <a:ext cx="6985000" cy="523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9165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9500" y="812800"/>
            <a:ext cx="6985000" cy="523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33470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9500" y="1466850"/>
            <a:ext cx="6985000" cy="3924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29592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99592" y="620688"/>
            <a:ext cx="6840760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/>
              <a:t>Подготовлен на основе требований Бюджетного Кодекса Российской  Федерации, решения Совета Придорожного сельского поселения </a:t>
            </a:r>
            <a:r>
              <a:rPr lang="ru-RU" sz="2800" dirty="0" err="1"/>
              <a:t>Каневского</a:t>
            </a:r>
            <a:r>
              <a:rPr lang="ru-RU" sz="2800" dirty="0"/>
              <a:t> района «О бюджетном процессе в Придорожном сельском поселении </a:t>
            </a:r>
            <a:r>
              <a:rPr lang="ru-RU" sz="2800" dirty="0" err="1"/>
              <a:t>Каневского</a:t>
            </a:r>
            <a:r>
              <a:rPr lang="ru-RU" sz="2800" dirty="0"/>
              <a:t> района», иных законодательных,  нормативных правовых актов Российской Федерации, Краснодарского края и Совета Придорожного сельского поселения </a:t>
            </a:r>
            <a:r>
              <a:rPr lang="ru-RU" sz="2800" dirty="0" err="1"/>
              <a:t>Каневского</a:t>
            </a:r>
            <a:r>
              <a:rPr lang="ru-RU" sz="2800" dirty="0"/>
              <a:t> района</a:t>
            </a:r>
          </a:p>
        </p:txBody>
      </p:sp>
    </p:spTree>
    <p:extLst>
      <p:ext uri="{BB962C8B-B14F-4D97-AF65-F5344CB8AC3E}">
        <p14:creationId xmlns:p14="http://schemas.microsoft.com/office/powerpoint/2010/main" val="19626559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55776" y="116632"/>
            <a:ext cx="3960440" cy="565919"/>
          </a:xfrm>
        </p:spPr>
        <p:txBody>
          <a:bodyPr/>
          <a:lstStyle/>
          <a:p>
            <a:r>
              <a:rPr lang="ru-RU" sz="2400" b="1" dirty="0" smtClean="0">
                <a:solidFill>
                  <a:schemeClr val="tx1"/>
                </a:solidFill>
              </a:rPr>
              <a:t>Доходная часть бюджета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1520" y="692696"/>
            <a:ext cx="8136904" cy="5760640"/>
          </a:xfrm>
        </p:spPr>
        <p:txBody>
          <a:bodyPr>
            <a:noAutofit/>
          </a:bodyPr>
          <a:lstStyle/>
          <a:p>
            <a:r>
              <a:rPr lang="ru-RU" sz="1600" dirty="0">
                <a:solidFill>
                  <a:schemeClr val="tx1"/>
                </a:solidFill>
              </a:rPr>
              <a:t>По данным Управления Федерального казначейства по Краснодарскому краю за 2017 год администрировало доходы местного бюджета на общую сумму 14 302,96 </a:t>
            </a:r>
            <a:r>
              <a:rPr lang="ru-RU" sz="1600" dirty="0" err="1">
                <a:solidFill>
                  <a:schemeClr val="tx1"/>
                </a:solidFill>
              </a:rPr>
              <a:t>тыс.рублей</a:t>
            </a:r>
            <a:r>
              <a:rPr lang="ru-RU" sz="1600" dirty="0">
                <a:solidFill>
                  <a:schemeClr val="tx1"/>
                </a:solidFill>
              </a:rPr>
              <a:t>, а именно:</a:t>
            </a:r>
          </a:p>
          <a:p>
            <a:r>
              <a:rPr lang="ru-RU" sz="1600" dirty="0">
                <a:solidFill>
                  <a:schemeClr val="tx1"/>
                </a:solidFill>
              </a:rPr>
              <a:t>- налоговые и неналоговые доходы 5 675,55 </a:t>
            </a:r>
            <a:r>
              <a:rPr lang="ru-RU" sz="1600" dirty="0" err="1">
                <a:solidFill>
                  <a:schemeClr val="tx1"/>
                </a:solidFill>
              </a:rPr>
              <a:t>тыс.рублей</a:t>
            </a:r>
            <a:r>
              <a:rPr lang="ru-RU" sz="1600" dirty="0">
                <a:solidFill>
                  <a:schemeClr val="tx1"/>
                </a:solidFill>
              </a:rPr>
              <a:t>, в том числе:</a:t>
            </a:r>
          </a:p>
          <a:p>
            <a:r>
              <a:rPr lang="ru-RU" sz="1600" dirty="0">
                <a:solidFill>
                  <a:schemeClr val="tx1"/>
                </a:solidFill>
              </a:rPr>
              <a:t>         - налог на доходы физических лиц – 1 113,28 </a:t>
            </a:r>
            <a:r>
              <a:rPr lang="ru-RU" sz="1600" dirty="0" err="1">
                <a:solidFill>
                  <a:schemeClr val="tx1"/>
                </a:solidFill>
              </a:rPr>
              <a:t>тыс.рублей</a:t>
            </a:r>
            <a:r>
              <a:rPr lang="ru-RU" sz="1600" dirty="0">
                <a:solidFill>
                  <a:schemeClr val="tx1"/>
                </a:solidFill>
              </a:rPr>
              <a:t>;</a:t>
            </a:r>
          </a:p>
          <a:p>
            <a:r>
              <a:rPr lang="ru-RU" sz="1600" dirty="0">
                <a:solidFill>
                  <a:schemeClr val="tx1"/>
                </a:solidFill>
              </a:rPr>
              <a:t>         - доходы от уплаты акцизов – 1 488,37 </a:t>
            </a:r>
            <a:r>
              <a:rPr lang="ru-RU" sz="1600" dirty="0" err="1">
                <a:solidFill>
                  <a:schemeClr val="tx1"/>
                </a:solidFill>
              </a:rPr>
              <a:t>тыс.рублей</a:t>
            </a:r>
            <a:r>
              <a:rPr lang="ru-RU" sz="1600" dirty="0">
                <a:solidFill>
                  <a:schemeClr val="tx1"/>
                </a:solidFill>
              </a:rPr>
              <a:t>;</a:t>
            </a:r>
          </a:p>
          <a:p>
            <a:r>
              <a:rPr lang="ru-RU" sz="1600" dirty="0">
                <a:solidFill>
                  <a:schemeClr val="tx1"/>
                </a:solidFill>
              </a:rPr>
              <a:t>         - единый сельскохозяйственный налог – 136,98 </a:t>
            </a:r>
            <a:r>
              <a:rPr lang="ru-RU" sz="1600" dirty="0" err="1">
                <a:solidFill>
                  <a:schemeClr val="tx1"/>
                </a:solidFill>
              </a:rPr>
              <a:t>тыс.рублей</a:t>
            </a:r>
            <a:r>
              <a:rPr lang="ru-RU" sz="1600" dirty="0">
                <a:solidFill>
                  <a:schemeClr val="tx1"/>
                </a:solidFill>
              </a:rPr>
              <a:t>;</a:t>
            </a:r>
          </a:p>
          <a:p>
            <a:r>
              <a:rPr lang="ru-RU" sz="1600" dirty="0">
                <a:solidFill>
                  <a:schemeClr val="tx1"/>
                </a:solidFill>
              </a:rPr>
              <a:t>         - налог на имущество физических лиц – 422,98 </a:t>
            </a:r>
            <a:r>
              <a:rPr lang="ru-RU" sz="1600" dirty="0" err="1">
                <a:solidFill>
                  <a:schemeClr val="tx1"/>
                </a:solidFill>
              </a:rPr>
              <a:t>тыс.рублей</a:t>
            </a:r>
            <a:r>
              <a:rPr lang="ru-RU" sz="1600" dirty="0">
                <a:solidFill>
                  <a:schemeClr val="tx1"/>
                </a:solidFill>
              </a:rPr>
              <a:t>;</a:t>
            </a:r>
          </a:p>
          <a:p>
            <a:r>
              <a:rPr lang="ru-RU" sz="1600" dirty="0">
                <a:solidFill>
                  <a:schemeClr val="tx1"/>
                </a:solidFill>
              </a:rPr>
              <a:t>         - земельный налог – 2 419,83 </a:t>
            </a:r>
            <a:r>
              <a:rPr lang="ru-RU" sz="1600" dirty="0" err="1">
                <a:solidFill>
                  <a:schemeClr val="tx1"/>
                </a:solidFill>
              </a:rPr>
              <a:t>тыс.рублей</a:t>
            </a:r>
            <a:r>
              <a:rPr lang="ru-RU" sz="1600" dirty="0">
                <a:solidFill>
                  <a:schemeClr val="tx1"/>
                </a:solidFill>
              </a:rPr>
              <a:t>;</a:t>
            </a:r>
          </a:p>
          <a:p>
            <a:r>
              <a:rPr lang="ru-RU" sz="1600" dirty="0">
                <a:solidFill>
                  <a:schemeClr val="tx1"/>
                </a:solidFill>
              </a:rPr>
              <a:t>         - денежные взыскания и штрафы – 13,00 </a:t>
            </a:r>
            <a:r>
              <a:rPr lang="ru-RU" sz="1600" dirty="0" err="1">
                <a:solidFill>
                  <a:schemeClr val="tx1"/>
                </a:solidFill>
              </a:rPr>
              <a:t>тыс.рублей</a:t>
            </a:r>
            <a:r>
              <a:rPr lang="ru-RU" sz="1600" dirty="0">
                <a:solidFill>
                  <a:schemeClr val="tx1"/>
                </a:solidFill>
              </a:rPr>
              <a:t>;</a:t>
            </a:r>
          </a:p>
          <a:p>
            <a:r>
              <a:rPr lang="ru-RU" sz="1600" dirty="0">
                <a:solidFill>
                  <a:schemeClr val="tx1"/>
                </a:solidFill>
              </a:rPr>
              <a:t>         - прочие поступления от использования имущества – 81,15 </a:t>
            </a:r>
            <a:r>
              <a:rPr lang="ru-RU" sz="1600" dirty="0" err="1">
                <a:solidFill>
                  <a:schemeClr val="tx1"/>
                </a:solidFill>
              </a:rPr>
              <a:t>тыс.рублей</a:t>
            </a:r>
            <a:r>
              <a:rPr lang="ru-RU" sz="1600" dirty="0">
                <a:solidFill>
                  <a:schemeClr val="tx1"/>
                </a:solidFill>
              </a:rPr>
              <a:t>;</a:t>
            </a:r>
          </a:p>
          <a:p>
            <a:r>
              <a:rPr lang="ru-RU" sz="1600" dirty="0">
                <a:solidFill>
                  <a:schemeClr val="tx1"/>
                </a:solidFill>
              </a:rPr>
              <a:t> - безвозмездные поступления 8 627,41 </a:t>
            </a:r>
            <a:r>
              <a:rPr lang="ru-RU" sz="1600" dirty="0" err="1">
                <a:solidFill>
                  <a:schemeClr val="tx1"/>
                </a:solidFill>
              </a:rPr>
              <a:t>тыс.рублей</a:t>
            </a:r>
            <a:r>
              <a:rPr lang="ru-RU" sz="1600" dirty="0">
                <a:solidFill>
                  <a:schemeClr val="tx1"/>
                </a:solidFill>
              </a:rPr>
              <a:t>, в том числе:</a:t>
            </a:r>
          </a:p>
          <a:p>
            <a:r>
              <a:rPr lang="ru-RU" sz="1600" dirty="0">
                <a:solidFill>
                  <a:schemeClr val="tx1"/>
                </a:solidFill>
              </a:rPr>
              <a:t>         - дотации на выравнивание бюджетной обеспеченности 5 216,20              </a:t>
            </a:r>
            <a:r>
              <a:rPr lang="ru-RU" sz="1600" dirty="0" err="1">
                <a:solidFill>
                  <a:schemeClr val="tx1"/>
                </a:solidFill>
              </a:rPr>
              <a:t>тыс.рублей</a:t>
            </a:r>
            <a:r>
              <a:rPr lang="ru-RU" sz="1600" dirty="0">
                <a:solidFill>
                  <a:schemeClr val="tx1"/>
                </a:solidFill>
              </a:rPr>
              <a:t>;</a:t>
            </a:r>
          </a:p>
          <a:p>
            <a:r>
              <a:rPr lang="ru-RU" sz="1600" dirty="0">
                <a:solidFill>
                  <a:schemeClr val="tx1"/>
                </a:solidFill>
              </a:rPr>
              <a:t>         - субсидии бюджетам на поддержку отрасли культуры 23,80 </a:t>
            </a:r>
            <a:r>
              <a:rPr lang="ru-RU" sz="1600" dirty="0" err="1">
                <a:solidFill>
                  <a:schemeClr val="tx1"/>
                </a:solidFill>
              </a:rPr>
              <a:t>тыс.рублей</a:t>
            </a:r>
            <a:r>
              <a:rPr lang="ru-RU" sz="1600" dirty="0">
                <a:solidFill>
                  <a:schemeClr val="tx1"/>
                </a:solidFill>
              </a:rPr>
              <a:t>;</a:t>
            </a:r>
          </a:p>
          <a:p>
            <a:r>
              <a:rPr lang="ru-RU" sz="1600" dirty="0">
                <a:solidFill>
                  <a:schemeClr val="tx1"/>
                </a:solidFill>
              </a:rPr>
              <a:t>         - прочие субсидии бюджетам сельских поселений 3 184,41 </a:t>
            </a:r>
            <a:r>
              <a:rPr lang="ru-RU" sz="1600" dirty="0" err="1">
                <a:solidFill>
                  <a:schemeClr val="tx1"/>
                </a:solidFill>
              </a:rPr>
              <a:t>тыс.рублей</a:t>
            </a:r>
            <a:r>
              <a:rPr lang="ru-RU" sz="1600" dirty="0">
                <a:solidFill>
                  <a:schemeClr val="tx1"/>
                </a:solidFill>
              </a:rPr>
              <a:t>;</a:t>
            </a:r>
          </a:p>
          <a:p>
            <a:r>
              <a:rPr lang="ru-RU" sz="1600" dirty="0">
                <a:solidFill>
                  <a:schemeClr val="tx1"/>
                </a:solidFill>
              </a:rPr>
              <a:t>         - субвенции бюджетам сельских поселений на выполнение передаваемых полномочий субъектов Российской Федерации 3,80 </a:t>
            </a:r>
            <a:r>
              <a:rPr lang="ru-RU" sz="1600" dirty="0" err="1">
                <a:solidFill>
                  <a:schemeClr val="tx1"/>
                </a:solidFill>
              </a:rPr>
              <a:t>тыс.рублей</a:t>
            </a:r>
            <a:r>
              <a:rPr lang="ru-RU" sz="1600" dirty="0">
                <a:solidFill>
                  <a:schemeClr val="tx1"/>
                </a:solidFill>
              </a:rPr>
              <a:t>;</a:t>
            </a:r>
          </a:p>
          <a:p>
            <a:r>
              <a:rPr lang="ru-RU" sz="1600" dirty="0">
                <a:solidFill>
                  <a:schemeClr val="tx1"/>
                </a:solidFill>
              </a:rPr>
              <a:t>          - субвенции бюджетам сельских поселений на осуществление первичного воинского учета на территориях, где отсутствуют военные комиссариаты 186,00 </a:t>
            </a:r>
            <a:r>
              <a:rPr lang="ru-RU" sz="1600" dirty="0" err="1">
                <a:solidFill>
                  <a:schemeClr val="tx1"/>
                </a:solidFill>
              </a:rPr>
              <a:t>тыс.рублей</a:t>
            </a:r>
            <a:r>
              <a:rPr lang="ru-RU" sz="1600" dirty="0">
                <a:solidFill>
                  <a:schemeClr val="tx1"/>
                </a:solidFill>
              </a:rPr>
              <a:t>;</a:t>
            </a:r>
          </a:p>
          <a:p>
            <a:r>
              <a:rPr lang="ru-RU" sz="1600" dirty="0">
                <a:solidFill>
                  <a:schemeClr val="tx1"/>
                </a:solidFill>
              </a:rPr>
              <a:t>          - иные межбюджетные трансферты 13,20 </a:t>
            </a:r>
            <a:r>
              <a:rPr lang="ru-RU" sz="1600" dirty="0" err="1">
                <a:solidFill>
                  <a:schemeClr val="tx1"/>
                </a:solidFill>
              </a:rPr>
              <a:t>тыс.рублей</a:t>
            </a:r>
            <a:r>
              <a:rPr lang="ru-RU" sz="1600" dirty="0">
                <a:solidFill>
                  <a:schemeClr val="tx1"/>
                </a:solidFill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28951613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9991" y="1052736"/>
            <a:ext cx="8048433" cy="46805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520890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99592" y="260648"/>
            <a:ext cx="6984776" cy="42165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/>
              <a:t>Расходная часть бюджета</a:t>
            </a:r>
          </a:p>
          <a:p>
            <a:endParaRPr lang="ru-RU" dirty="0"/>
          </a:p>
          <a:p>
            <a:r>
              <a:rPr lang="ru-RU" dirty="0"/>
              <a:t>         </a:t>
            </a:r>
            <a:r>
              <a:rPr lang="ru-RU" sz="1600" dirty="0"/>
              <a:t>Фактическое исполнение и общие кассовые расходы бюджетных ассигнований за 2017 год по муниципальному образованию Придорожного сельского поселения </a:t>
            </a:r>
            <a:r>
              <a:rPr lang="ru-RU" sz="1600" dirty="0" err="1"/>
              <a:t>Каневского</a:t>
            </a:r>
            <a:r>
              <a:rPr lang="ru-RU" sz="1600" dirty="0"/>
              <a:t> района составили 14 021,76 </a:t>
            </a:r>
            <a:r>
              <a:rPr lang="ru-RU" sz="1600" dirty="0" err="1"/>
              <a:t>тыс.рублей</a:t>
            </a:r>
            <a:r>
              <a:rPr lang="ru-RU" sz="1600" dirty="0"/>
              <a:t>. Расходы были осуществлены по следующим разделам бюджетной классификации:</a:t>
            </a:r>
          </a:p>
          <a:p>
            <a:r>
              <a:rPr lang="ru-RU" sz="1600" dirty="0"/>
              <a:t>- 0100 «Общегосударственные вопросы» -4 606,86 </a:t>
            </a:r>
            <a:r>
              <a:rPr lang="ru-RU" sz="1600" dirty="0" err="1"/>
              <a:t>тыс.рублей</a:t>
            </a:r>
            <a:r>
              <a:rPr lang="ru-RU" sz="1600" dirty="0"/>
              <a:t>;</a:t>
            </a:r>
          </a:p>
          <a:p>
            <a:r>
              <a:rPr lang="ru-RU" sz="1600" dirty="0"/>
              <a:t>- 0200 «Национальная оборона» - 186,00 </a:t>
            </a:r>
            <a:r>
              <a:rPr lang="ru-RU" sz="1600" dirty="0" err="1"/>
              <a:t>тыс.рублей</a:t>
            </a:r>
            <a:r>
              <a:rPr lang="ru-RU" sz="1600" dirty="0"/>
              <a:t>;</a:t>
            </a:r>
          </a:p>
          <a:p>
            <a:r>
              <a:rPr lang="ru-RU" sz="1600" dirty="0"/>
              <a:t>- 0400 «Национальная экономика» -3 025,84 </a:t>
            </a:r>
            <a:r>
              <a:rPr lang="ru-RU" sz="1600" dirty="0" err="1"/>
              <a:t>тыс.рублей</a:t>
            </a:r>
            <a:r>
              <a:rPr lang="ru-RU" sz="1600" dirty="0"/>
              <a:t>;</a:t>
            </a:r>
          </a:p>
          <a:p>
            <a:r>
              <a:rPr lang="ru-RU" sz="1600" dirty="0"/>
              <a:t>- 0500 «ЖКХ» - 308,21 </a:t>
            </a:r>
            <a:r>
              <a:rPr lang="ru-RU" sz="1600" dirty="0" err="1"/>
              <a:t>тыс.рублей</a:t>
            </a:r>
            <a:r>
              <a:rPr lang="ru-RU" sz="1600" dirty="0"/>
              <a:t>;</a:t>
            </a:r>
          </a:p>
          <a:p>
            <a:r>
              <a:rPr lang="ru-RU" sz="1600" dirty="0"/>
              <a:t>- 0800 «Культура и кинематография» - 5 637,33 </a:t>
            </a:r>
            <a:r>
              <a:rPr lang="ru-RU" sz="1600" dirty="0" err="1"/>
              <a:t>тыс.рублей</a:t>
            </a:r>
            <a:r>
              <a:rPr lang="ru-RU" sz="1600" dirty="0"/>
              <a:t>;</a:t>
            </a:r>
          </a:p>
          <a:p>
            <a:r>
              <a:rPr lang="ru-RU" sz="1600" dirty="0"/>
              <a:t>- 1000 «Социальная политика» - 139,83 </a:t>
            </a:r>
            <a:r>
              <a:rPr lang="ru-RU" sz="1600" dirty="0" err="1"/>
              <a:t>тыс.рублей</a:t>
            </a:r>
            <a:r>
              <a:rPr lang="ru-RU" sz="1600" dirty="0"/>
              <a:t>;</a:t>
            </a:r>
          </a:p>
          <a:p>
            <a:r>
              <a:rPr lang="ru-RU" sz="1600" dirty="0"/>
              <a:t>- 1100 «Физическая культура и спорт» - 116,91 </a:t>
            </a:r>
            <a:r>
              <a:rPr lang="ru-RU" sz="1600" dirty="0" err="1"/>
              <a:t>тыс.рублей</a:t>
            </a:r>
            <a:r>
              <a:rPr lang="ru-RU" sz="1600" dirty="0"/>
              <a:t>;</a:t>
            </a:r>
          </a:p>
          <a:p>
            <a:r>
              <a:rPr lang="ru-RU" sz="1600" dirty="0"/>
              <a:t>- 1300 «Обслуживание государственного и муниципального долга» - 0,78 </a:t>
            </a:r>
            <a:r>
              <a:rPr lang="ru-RU" sz="1600" dirty="0" err="1"/>
              <a:t>тыс.рублей</a:t>
            </a:r>
            <a:r>
              <a:rPr lang="ru-RU" sz="16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8660230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039" y="836712"/>
            <a:ext cx="7848377" cy="47296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8783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124982"/>
            <a:ext cx="7776864" cy="6186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В 2017 году были приняты следующие целевые программы: </a:t>
            </a:r>
          </a:p>
          <a:p>
            <a:r>
              <a:rPr lang="ru-RU" dirty="0"/>
              <a:t>	1. Муниципальная программа «Развитие деятельности органов местного самоуправления и гражданского общества Придорожного сельского поселения» -1204,87 </a:t>
            </a:r>
            <a:r>
              <a:rPr lang="ru-RU" dirty="0" err="1"/>
              <a:t>тыс.рублей</a:t>
            </a:r>
            <a:r>
              <a:rPr lang="ru-RU" dirty="0"/>
              <a:t>;</a:t>
            </a:r>
          </a:p>
          <a:p>
            <a:r>
              <a:rPr lang="ru-RU" dirty="0"/>
              <a:t>	2. Муниципальная программа «Развитие и содержание дорожного хозяйства в Придорожном сельском поселении </a:t>
            </a:r>
            <a:r>
              <a:rPr lang="ru-RU" dirty="0" err="1"/>
              <a:t>Каневского</a:t>
            </a:r>
            <a:r>
              <a:rPr lang="ru-RU" dirty="0"/>
              <a:t> района» - 2930,04 </a:t>
            </a:r>
            <a:r>
              <a:rPr lang="ru-RU" dirty="0" err="1"/>
              <a:t>тыс.рублей</a:t>
            </a:r>
            <a:r>
              <a:rPr lang="ru-RU" dirty="0"/>
              <a:t>;</a:t>
            </a:r>
          </a:p>
          <a:p>
            <a:r>
              <a:rPr lang="ru-RU" dirty="0"/>
              <a:t>	3. Муниципальная программа «Комплексное и устойчивое развитие Придорожного сельского поселения </a:t>
            </a:r>
            <a:r>
              <a:rPr lang="ru-RU" dirty="0" err="1"/>
              <a:t>Каневского</a:t>
            </a:r>
            <a:r>
              <a:rPr lang="ru-RU" dirty="0"/>
              <a:t> района в сфере строительства и архитектуры» - 82,60 </a:t>
            </a:r>
            <a:r>
              <a:rPr lang="ru-RU" dirty="0" err="1"/>
              <a:t>тыс.рублей</a:t>
            </a:r>
            <a:r>
              <a:rPr lang="ru-RU" dirty="0"/>
              <a:t>;</a:t>
            </a:r>
          </a:p>
          <a:p>
            <a:r>
              <a:rPr lang="ru-RU" dirty="0"/>
              <a:t>	4. Муниципальная программа «Развитие коммунального хозяйства на территории Придорожного сельского поселения» - 211,26 </a:t>
            </a:r>
            <a:r>
              <a:rPr lang="ru-RU" dirty="0" err="1"/>
              <a:t>тыс.рублей</a:t>
            </a:r>
            <a:r>
              <a:rPr lang="ru-RU" dirty="0"/>
              <a:t>;</a:t>
            </a:r>
          </a:p>
          <a:p>
            <a:r>
              <a:rPr lang="ru-RU" dirty="0"/>
              <a:t>	5. Муниципальная программа «Развитие благоустройства на территории Придорожного сельского поселения </a:t>
            </a:r>
            <a:r>
              <a:rPr lang="ru-RU" dirty="0" err="1"/>
              <a:t>Каневского</a:t>
            </a:r>
            <a:r>
              <a:rPr lang="ru-RU" dirty="0"/>
              <a:t> района» - 96,95 </a:t>
            </a:r>
            <a:r>
              <a:rPr lang="ru-RU" dirty="0" err="1"/>
              <a:t>тыс.рублей</a:t>
            </a:r>
            <a:r>
              <a:rPr lang="ru-RU" dirty="0"/>
              <a:t>;</a:t>
            </a:r>
          </a:p>
          <a:p>
            <a:r>
              <a:rPr lang="ru-RU" dirty="0"/>
              <a:t>	6. Муниципальная программа «Развитие культуры и кинематографии в Придорожном сельском поселении </a:t>
            </a:r>
            <a:r>
              <a:rPr lang="ru-RU" dirty="0" err="1"/>
              <a:t>Каневского</a:t>
            </a:r>
            <a:r>
              <a:rPr lang="ru-RU" dirty="0"/>
              <a:t> района» - 4987,50 </a:t>
            </a:r>
            <a:r>
              <a:rPr lang="ru-RU" dirty="0" err="1"/>
              <a:t>тыс.рублей</a:t>
            </a:r>
            <a:r>
              <a:rPr lang="ru-RU" dirty="0"/>
              <a:t>;</a:t>
            </a:r>
          </a:p>
          <a:p>
            <a:r>
              <a:rPr lang="ru-RU" dirty="0"/>
              <a:t>	7. Муниципальная программа «Развитие библиотечной системы в Придорожном сельском поселении </a:t>
            </a:r>
            <a:r>
              <a:rPr lang="ru-RU" dirty="0" err="1"/>
              <a:t>Каневского</a:t>
            </a:r>
            <a:r>
              <a:rPr lang="ru-RU" dirty="0"/>
              <a:t> района» - 400,78 </a:t>
            </a:r>
            <a:r>
              <a:rPr lang="ru-RU" dirty="0" err="1"/>
              <a:t>тыс.рублей</a:t>
            </a:r>
            <a:r>
              <a:rPr lang="ru-RU" dirty="0"/>
              <a:t>;</a:t>
            </a:r>
          </a:p>
          <a:p>
            <a:r>
              <a:rPr lang="ru-RU" dirty="0"/>
              <a:t>	8. Муниципальная программа «Развитие физической культуры и спорта» - 116,91 </a:t>
            </a:r>
            <a:r>
              <a:rPr lang="ru-RU" dirty="0" err="1"/>
              <a:t>тыс.рублей</a:t>
            </a:r>
            <a:r>
              <a:rPr lang="ru-RU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4457970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99" y="571500"/>
            <a:ext cx="7362394" cy="55217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18685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9500" y="812800"/>
            <a:ext cx="6985000" cy="523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35419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105</TotalTime>
  <Words>727</Words>
  <Application>Microsoft Office PowerPoint</Application>
  <PresentationFormat>Экран (4:3)</PresentationFormat>
  <Paragraphs>55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Волна</vt:lpstr>
      <vt:lpstr>Бюджет для граждан 2017 год</vt:lpstr>
      <vt:lpstr>Презентация PowerPoint</vt:lpstr>
      <vt:lpstr>Доходная часть бюджета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Бюджет для граждан 2017 год</dc:title>
  <cp:lastModifiedBy>user</cp:lastModifiedBy>
  <cp:revision>6</cp:revision>
  <dcterms:modified xsi:type="dcterms:W3CDTF">2018-11-21T06:48:01Z</dcterms:modified>
</cp:coreProperties>
</file>